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040" r:id="rId1"/>
  </p:sldMasterIdLst>
  <p:notesMasterIdLst>
    <p:notesMasterId r:id="rId16"/>
  </p:notesMasterIdLst>
  <p:handoutMasterIdLst>
    <p:handoutMasterId r:id="rId17"/>
  </p:handoutMasterIdLst>
  <p:sldIdLst>
    <p:sldId id="274" r:id="rId2"/>
    <p:sldId id="305" r:id="rId3"/>
    <p:sldId id="275" r:id="rId4"/>
    <p:sldId id="276" r:id="rId5"/>
    <p:sldId id="303" r:id="rId6"/>
    <p:sldId id="278" r:id="rId7"/>
    <p:sldId id="314" r:id="rId8"/>
    <p:sldId id="315" r:id="rId9"/>
    <p:sldId id="279" r:id="rId10"/>
    <p:sldId id="290" r:id="rId11"/>
    <p:sldId id="271" r:id="rId12"/>
    <p:sldId id="304" r:id="rId13"/>
    <p:sldId id="316" r:id="rId14"/>
    <p:sldId id="281" r:id="rId15"/>
  </p:sldIdLst>
  <p:sldSz cx="9906000" cy="6858000" type="A4"/>
  <p:notesSz cx="6797675" cy="9926638"/>
  <p:custDataLst>
    <p:tags r:id="rId1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FF7800"/>
    <a:srgbClr val="B9B9B9"/>
    <a:srgbClr val="FFCCCC"/>
    <a:srgbClr val="99BBFF"/>
    <a:srgbClr val="6699FF"/>
    <a:srgbClr val="9E9E9E"/>
    <a:srgbClr val="5F5F5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548" y="96"/>
      </p:cViewPr>
      <p:guideLst>
        <p:guide orient="horz" pos="2400"/>
        <p:guide pos="312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76"/>
    </p:cViewPr>
  </p:sorterViewPr>
  <p:notesViewPr>
    <p:cSldViewPr>
      <p:cViewPr varScale="1">
        <p:scale>
          <a:sx n="55" d="100"/>
          <a:sy n="55" d="100"/>
        </p:scale>
        <p:origin x="3307" y="4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14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13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2.xml"/><Relationship Id="rId5" Type="http://schemas.openxmlformats.org/officeDocument/2006/relationships/slide" Target="slides/slide5.xml"/><Relationship Id="rId10" Type="http://schemas.openxmlformats.org/officeDocument/2006/relationships/slide" Target="slides/slide11.xml"/><Relationship Id="rId4" Type="http://schemas.openxmlformats.org/officeDocument/2006/relationships/slide" Target="slides/slide4.xml"/><Relationship Id="rId9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47ABE5F-6D5A-4BD6-BB2F-3A191DB7FCD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350" y="-1588"/>
            <a:ext cx="2916238" cy="444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45" tIns="0" rIns="19345" bIns="0" numCol="1" anchor="t" anchorCtr="0" compatLnSpc="1">
            <a:prstTxWarp prst="textNoShape">
              <a:avLst/>
            </a:prstTxWarp>
          </a:bodyPr>
          <a:lstStyle>
            <a:lvl1pPr defTabSz="774528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 sz="1000" i="1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B96FAF5C-3CAD-48A6-B150-3D58E934704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5088" y="-1588"/>
            <a:ext cx="2916237" cy="444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45" tIns="0" rIns="19345" bIns="0" numCol="1" anchor="t" anchorCtr="0" compatLnSpc="1">
            <a:prstTxWarp prst="textNoShape">
              <a:avLst/>
            </a:prstTxWarp>
          </a:bodyPr>
          <a:lstStyle>
            <a:lvl1pPr algn="r" defTabSz="774528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 sz="1000" i="1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F46D74B4-1E9E-459E-AB39-D0CB4A5BAA7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350" y="9378950"/>
            <a:ext cx="29162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45" tIns="0" rIns="19345" bIns="0" numCol="1" anchor="b" anchorCtr="0" compatLnSpc="1">
            <a:prstTxWarp prst="textNoShape">
              <a:avLst/>
            </a:prstTxWarp>
          </a:bodyPr>
          <a:lstStyle>
            <a:lvl1pPr defTabSz="774528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 sz="1000" i="1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36F5D879-09D5-4253-B928-2CF4159BF74F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5088" y="9378950"/>
            <a:ext cx="29162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45" tIns="0" rIns="19345" bIns="0" numCol="1" anchor="b" anchorCtr="0" compatLnSpc="1">
            <a:prstTxWarp prst="textNoShape">
              <a:avLst/>
            </a:prstTxWarp>
          </a:bodyPr>
          <a:lstStyle>
            <a:lvl1pPr algn="r" defTabSz="773113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 sz="1000" i="1"/>
            </a:lvl1pPr>
          </a:lstStyle>
          <a:p>
            <a:pPr>
              <a:defRPr/>
            </a:pPr>
            <a:fld id="{DF90ED95-7CDA-435F-8C57-57B46974551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ED698437-1778-4D94-850F-C8F55F90E2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9100" y="9418638"/>
            <a:ext cx="8794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3496" tIns="46749" rIns="93496" bIns="46749">
            <a:spAutoFit/>
          </a:bodyPr>
          <a:lstStyle>
            <a:lvl1pPr defTabSz="77787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7787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7787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7787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7787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77875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77875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77875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77875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de-DE" altLang="de-DE" sz="1200"/>
              <a:t>Seite </a:t>
            </a:r>
            <a:fld id="{B677FA1E-88A0-46A4-9DC7-1D72D659CFCB}" type="slidenum">
              <a:rPr lang="de-DE" altLang="de-DE" sz="1200" smtClean="0"/>
              <a:pPr algn="ctr">
                <a:lnSpc>
                  <a:spcPct val="90000"/>
                </a:lnSpc>
                <a:buFont typeface="Wingdings" panose="05000000000000000000" pitchFamily="2" charset="2"/>
                <a:buNone/>
                <a:defRPr/>
              </a:pPr>
              <a:t>‹Nr.›</a:t>
            </a:fld>
            <a:endParaRPr lang="de-DE" altLang="de-DE" sz="120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33CB430D-8AD6-427B-B8E0-4B960333A06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350" y="-1588"/>
            <a:ext cx="2916238" cy="444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45" tIns="0" rIns="19345" bIns="0" numCol="1" anchor="t" anchorCtr="0" compatLnSpc="1">
            <a:prstTxWarp prst="textNoShape">
              <a:avLst/>
            </a:prstTxWarp>
          </a:bodyPr>
          <a:lstStyle>
            <a:lvl1pPr defTabSz="774528">
              <a:spcBef>
                <a:spcPct val="0"/>
              </a:spcBef>
              <a:buClrTx/>
              <a:buSzTx/>
              <a:buFontTx/>
              <a:buNone/>
              <a:defRPr sz="1000" i="1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047DED1D-E791-40D5-B036-E619E1F2066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75088" y="-1588"/>
            <a:ext cx="2916237" cy="444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45" tIns="0" rIns="19345" bIns="0" numCol="1" anchor="t" anchorCtr="0" compatLnSpc="1">
            <a:prstTxWarp prst="textNoShape">
              <a:avLst/>
            </a:prstTxWarp>
          </a:bodyPr>
          <a:lstStyle>
            <a:lvl1pPr algn="r" defTabSz="774528">
              <a:spcBef>
                <a:spcPct val="0"/>
              </a:spcBef>
              <a:buClrTx/>
              <a:buSzTx/>
              <a:buFontTx/>
              <a:buNone/>
              <a:defRPr sz="1000" i="1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116D5637-207B-468D-9395-A9C8677B2CA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350" y="9378950"/>
            <a:ext cx="29162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45" tIns="0" rIns="19345" bIns="0" numCol="1" anchor="b" anchorCtr="0" compatLnSpc="1">
            <a:prstTxWarp prst="textNoShape">
              <a:avLst/>
            </a:prstTxWarp>
          </a:bodyPr>
          <a:lstStyle>
            <a:lvl1pPr defTabSz="774528">
              <a:spcBef>
                <a:spcPct val="0"/>
              </a:spcBef>
              <a:buClrTx/>
              <a:buSzTx/>
              <a:buFontTx/>
              <a:buNone/>
              <a:defRPr sz="1000" i="1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80E4B3F0-422B-4716-8C3E-672D4A708F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5088" y="9378950"/>
            <a:ext cx="29162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45" tIns="0" rIns="19345" bIns="0" numCol="1" anchor="b" anchorCtr="0" compatLnSpc="1">
            <a:prstTxWarp prst="textNoShape">
              <a:avLst/>
            </a:prstTxWarp>
          </a:bodyPr>
          <a:lstStyle>
            <a:lvl1pPr algn="r" defTabSz="773113">
              <a:spcBef>
                <a:spcPct val="0"/>
              </a:spcBef>
              <a:buClrTx/>
              <a:buSzTx/>
              <a:buFontTx/>
              <a:buNone/>
              <a:defRPr sz="1000" i="1"/>
            </a:lvl1pPr>
          </a:lstStyle>
          <a:p>
            <a:pPr>
              <a:defRPr/>
            </a:pPr>
            <a:fld id="{873CBF26-3CD4-4BEF-8BF4-A184465F1F0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DDDBA259-9207-4FFA-8C87-3BEF85285C8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22813"/>
            <a:ext cx="49879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111" tIns="73111" rIns="73111" bIns="73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Standardtextfeld</a:t>
            </a:r>
          </a:p>
          <a:p>
            <a:pPr lvl="1"/>
            <a:r>
              <a:rPr lang="de-DE" noProof="0"/>
              <a:t>Erste Ebene</a:t>
            </a:r>
          </a:p>
          <a:p>
            <a:pPr lvl="2"/>
            <a:r>
              <a:rPr lang="de-DE" noProof="0"/>
              <a:t>Zweite Ebene</a:t>
            </a:r>
          </a:p>
          <a:p>
            <a:pPr lvl="3"/>
            <a:r>
              <a:rPr lang="de-DE" noProof="0"/>
              <a:t>Dritte Ebene</a:t>
            </a:r>
          </a:p>
          <a:p>
            <a:pPr lvl="4"/>
            <a:r>
              <a:rPr lang="de-DE" noProof="0"/>
              <a:t>Vierte Ebene</a:t>
            </a:r>
          </a:p>
        </p:txBody>
      </p:sp>
      <p:sp>
        <p:nvSpPr>
          <p:cNvPr id="4103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9300"/>
            <a:ext cx="5368925" cy="37179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8" name="Rectangle 8">
            <a:extLst>
              <a:ext uri="{FF2B5EF4-FFF2-40B4-BE49-F238E27FC236}">
                <a16:creationId xmlns:a16="http://schemas.microsoft.com/office/drawing/2014/main" id="{2E1AA80E-9CA3-4FFE-8869-5159270EBF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9100" y="9502775"/>
            <a:ext cx="8794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3496" tIns="46749" rIns="93496" bIns="46749">
            <a:spAutoFit/>
          </a:bodyPr>
          <a:lstStyle>
            <a:lvl1pPr defTabSz="77787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7787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7787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7787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7787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77875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77875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77875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77875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de-DE" altLang="de-DE" sz="1200"/>
              <a:t>Seite </a:t>
            </a:r>
            <a:fld id="{CA86AC41-966B-4AB1-B347-AF67BE47CBFC}" type="slidenum">
              <a:rPr lang="de-DE" altLang="de-DE" sz="1200" smtClean="0"/>
              <a:pPr algn="ctr">
                <a:lnSpc>
                  <a:spcPct val="90000"/>
                </a:lnSpc>
                <a:defRPr/>
              </a:pPr>
              <a:t>‹Nr.›</a:t>
            </a:fld>
            <a:endParaRPr lang="de-DE" altLang="de-DE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857250" rtl="0" eaLnBrk="0" fontAlgn="base" hangingPunct="0">
      <a:spcBef>
        <a:spcPct val="40000"/>
      </a:spcBef>
      <a:spcAft>
        <a:spcPct val="0"/>
      </a:spcAft>
      <a:buClr>
        <a:schemeClr val="accent1"/>
      </a:buClr>
      <a:buSzPct val="80000"/>
      <a:buFont typeface="Wingdings" panose="05000000000000000000" pitchFamily="2" charset="2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188913" indent="-187325" algn="l" defTabSz="857250" rtl="0" eaLnBrk="0" fontAlgn="base" hangingPunct="0">
      <a:spcBef>
        <a:spcPct val="40000"/>
      </a:spcBef>
      <a:spcAft>
        <a:spcPct val="0"/>
      </a:spcAft>
      <a:buClr>
        <a:schemeClr val="accent1"/>
      </a:buClr>
      <a:buSzPct val="80000"/>
      <a:buFont typeface="Wingdings" panose="05000000000000000000" pitchFamily="2" charset="2"/>
      <a:buChar char="n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379413" indent="-188913" algn="l" defTabSz="857250" rtl="0" eaLnBrk="0" fontAlgn="base" hangingPunct="0">
      <a:spcBef>
        <a:spcPct val="40000"/>
      </a:spcBef>
      <a:spcAft>
        <a:spcPct val="0"/>
      </a:spcAft>
      <a:buClr>
        <a:schemeClr val="accent1"/>
      </a:buClr>
      <a:buSzPct val="80000"/>
      <a:buFont typeface="Wingdings" panose="05000000000000000000" pitchFamily="2" charset="2"/>
      <a:buChar char="l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571500" indent="-190500" algn="l" defTabSz="857250" rtl="0" eaLnBrk="0" fontAlgn="base" hangingPunct="0">
      <a:spcBef>
        <a:spcPct val="40000"/>
      </a:spcBef>
      <a:spcAft>
        <a:spcPct val="0"/>
      </a:spcAft>
      <a:buClr>
        <a:schemeClr val="accent1"/>
      </a:buClr>
      <a:buChar char="–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760413" indent="-187325" algn="l" defTabSz="857250" rtl="0" eaLnBrk="0" fontAlgn="base" hangingPunct="0">
      <a:spcBef>
        <a:spcPct val="40000"/>
      </a:spcBef>
      <a:spcAft>
        <a:spcPct val="0"/>
      </a:spcAft>
      <a:buClr>
        <a:schemeClr val="accent1"/>
      </a:buClr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73113">
              <a:spcBef>
                <a:spcPct val="40000"/>
              </a:spcBef>
              <a:buClr>
                <a:schemeClr val="accent1"/>
              </a:buClr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73113">
              <a:spcBef>
                <a:spcPct val="40000"/>
              </a:spcBef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F9F9278-39DB-4C1F-8DF9-5C49C9A4C5F2}" type="slidenum">
              <a:rPr lang="de-DE" altLang="de-DE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de-DE" altLang="de-DE" sz="10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CH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174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73113">
              <a:spcBef>
                <a:spcPct val="40000"/>
              </a:spcBef>
              <a:buClr>
                <a:schemeClr val="accent1"/>
              </a:buClr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73113">
              <a:spcBef>
                <a:spcPct val="40000"/>
              </a:spcBef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9EA5308-BC37-40DF-B8E6-7CCFA45F980B}" type="slidenum">
              <a:rPr lang="de-DE" altLang="de-DE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de-DE" altLang="de-DE" sz="10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CH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48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73113">
              <a:spcBef>
                <a:spcPct val="40000"/>
              </a:spcBef>
              <a:buClr>
                <a:schemeClr val="accent1"/>
              </a:buClr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73113">
              <a:spcBef>
                <a:spcPct val="40000"/>
              </a:spcBef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4186B54-8C72-41CF-BE71-7F767C686DC3}" type="slidenum">
              <a:rPr lang="de-DE" altLang="de-DE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de-DE" altLang="de-DE" sz="10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CH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686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73113">
              <a:spcBef>
                <a:spcPct val="40000"/>
              </a:spcBef>
              <a:buClr>
                <a:schemeClr val="accent1"/>
              </a:buClr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73113">
              <a:spcBef>
                <a:spcPct val="40000"/>
              </a:spcBef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12F3898-FA5C-4158-942C-66BBA3740787}" type="slidenum">
              <a:rPr lang="de-DE" altLang="de-DE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de-DE" altLang="de-DE" sz="10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CH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891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73113">
              <a:spcBef>
                <a:spcPct val="40000"/>
              </a:spcBef>
              <a:buClr>
                <a:schemeClr val="accent1"/>
              </a:buClr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73113">
              <a:spcBef>
                <a:spcPct val="40000"/>
              </a:spcBef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EEB40EC-5FD8-4B8E-BE43-1741B0B694BE}" type="slidenum">
              <a:rPr lang="de-DE" altLang="de-DE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de-DE" altLang="de-DE" sz="1000"/>
          </a:p>
        </p:txBody>
      </p:sp>
    </p:spTree>
    <p:extLst>
      <p:ext uri="{BB962C8B-B14F-4D97-AF65-F5344CB8AC3E}">
        <p14:creationId xmlns:p14="http://schemas.microsoft.com/office/powerpoint/2010/main" val="10718175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CH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73113">
              <a:spcBef>
                <a:spcPct val="40000"/>
              </a:spcBef>
              <a:buClr>
                <a:schemeClr val="accent1"/>
              </a:buClr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73113">
              <a:spcBef>
                <a:spcPct val="40000"/>
              </a:spcBef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E15090F-E6D5-45B9-9693-35E07136CEB7}" type="slidenum">
              <a:rPr lang="de-DE" altLang="de-DE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de-DE" altLang="de-DE" sz="10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CH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2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73113">
              <a:spcBef>
                <a:spcPct val="40000"/>
              </a:spcBef>
              <a:buClr>
                <a:schemeClr val="accent1"/>
              </a:buClr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73113">
              <a:spcBef>
                <a:spcPct val="40000"/>
              </a:spcBef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4995E40-E831-4CF4-A957-349CA9041680}" type="slidenum">
              <a:rPr lang="de-DE" altLang="de-DE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de-DE" altLang="de-DE" sz="10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CH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126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73113">
              <a:spcBef>
                <a:spcPct val="40000"/>
              </a:spcBef>
              <a:buClr>
                <a:schemeClr val="accent1"/>
              </a:buClr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73113">
              <a:spcBef>
                <a:spcPct val="40000"/>
              </a:spcBef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4BFD4EF-2798-42DF-A5D4-968A58674ED7}" type="slidenum">
              <a:rPr lang="de-DE" altLang="de-DE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de-DE" altLang="de-DE" sz="10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CH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331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73113">
              <a:spcBef>
                <a:spcPct val="40000"/>
              </a:spcBef>
              <a:buClr>
                <a:schemeClr val="accent1"/>
              </a:buClr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73113">
              <a:spcBef>
                <a:spcPct val="40000"/>
              </a:spcBef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77FFE6B-53D9-435E-8BA7-2338285E1F45}" type="slidenum">
              <a:rPr lang="de-DE" altLang="de-DE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de-DE" altLang="de-DE" sz="10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CH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53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73113">
              <a:spcBef>
                <a:spcPct val="40000"/>
              </a:spcBef>
              <a:buClr>
                <a:schemeClr val="accent1"/>
              </a:buClr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73113">
              <a:spcBef>
                <a:spcPct val="40000"/>
              </a:spcBef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676542A-ED03-460E-8FF8-7E8591451AFD}" type="slidenum">
              <a:rPr lang="de-DE" altLang="de-DE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de-DE" altLang="de-DE" sz="10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CH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741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73113">
              <a:spcBef>
                <a:spcPct val="40000"/>
              </a:spcBef>
              <a:buClr>
                <a:schemeClr val="accent1"/>
              </a:buClr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73113">
              <a:spcBef>
                <a:spcPct val="40000"/>
              </a:spcBef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0B1E5EE-3B3A-4534-A36F-F13B6E3D4097}" type="slidenum">
              <a:rPr lang="de-DE" altLang="de-DE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de-DE" altLang="de-DE" sz="10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CH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946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73113">
              <a:spcBef>
                <a:spcPct val="40000"/>
              </a:spcBef>
              <a:buClr>
                <a:schemeClr val="accent1"/>
              </a:buClr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73113">
              <a:spcBef>
                <a:spcPct val="40000"/>
              </a:spcBef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4A42FDD-8E91-4AAD-B319-C82CE36010CF}" type="slidenum">
              <a:rPr lang="de-DE" altLang="de-DE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de-DE" altLang="de-DE" sz="1000"/>
          </a:p>
        </p:txBody>
      </p:sp>
    </p:spTree>
    <p:extLst>
      <p:ext uri="{BB962C8B-B14F-4D97-AF65-F5344CB8AC3E}">
        <p14:creationId xmlns:p14="http://schemas.microsoft.com/office/powerpoint/2010/main" val="10422289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CH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150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73113">
              <a:spcBef>
                <a:spcPct val="40000"/>
              </a:spcBef>
              <a:buClr>
                <a:schemeClr val="accent1"/>
              </a:buClr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73113">
              <a:spcBef>
                <a:spcPct val="40000"/>
              </a:spcBef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23700DF-D690-49DB-834D-D363E9590D6D}" type="slidenum">
              <a:rPr lang="de-DE" altLang="de-DE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de-DE" altLang="de-DE" sz="1000"/>
          </a:p>
        </p:txBody>
      </p:sp>
    </p:spTree>
    <p:extLst>
      <p:ext uri="{BB962C8B-B14F-4D97-AF65-F5344CB8AC3E}">
        <p14:creationId xmlns:p14="http://schemas.microsoft.com/office/powerpoint/2010/main" val="42596657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CH" altLang="de-DE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355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73113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73113">
              <a:spcBef>
                <a:spcPct val="40000"/>
              </a:spcBef>
              <a:buClr>
                <a:schemeClr val="accent1"/>
              </a:buClr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73113">
              <a:spcBef>
                <a:spcPct val="40000"/>
              </a:spcBef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73113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770EF62-8283-4267-895D-3AE6314E63A9}" type="slidenum">
              <a:rPr lang="de-DE" altLang="de-DE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de-DE" altLang="de-DE" sz="10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38250" y="1124744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AB19B-4373-4540-9926-2D1A55720285}" type="datetimeFigureOut">
              <a:rPr lang="de-CH" smtClean="0"/>
              <a:t>14.03.2024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/>
              <a:t>Datum des Vortrags und Titel der Präsentation über Menü "Ansicht" – Kopf- und Fußzeile eintragen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7E1BA5-D5C8-4C77-BEDF-BA8F87A65E35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2626722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AB19B-4373-4540-9926-2D1A55720285}" type="datetimeFigureOut">
              <a:rPr lang="de-CH" smtClean="0"/>
              <a:t>14.03.2024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/>
              <a:t>Datum des Vortrags und Titel der Präsentation über Menü "Ansicht" – Kopf- und Fußzeile eintragen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7E1BA5-D5C8-4C77-BEDF-BA8F87A65E35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1494407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AB19B-4373-4540-9926-2D1A55720285}" type="datetimeFigureOut">
              <a:rPr lang="de-CH" smtClean="0"/>
              <a:t>14.03.2024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/>
              <a:t>Datum des Vortrags und Titel der Präsentation über Menü "Ansicht" – Kopf- und Fußzeile eintragen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7E1BA5-D5C8-4C77-BEDF-BA8F87A65E35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7381610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6223000"/>
            <a:ext cx="17049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5">
            <a:extLst>
              <a:ext uri="{FF2B5EF4-FFF2-40B4-BE49-F238E27FC236}">
                <a16:creationId xmlns:a16="http://schemas.microsoft.com/office/drawing/2014/main" id="{72BE8FD5-21AD-4905-A9BC-64A3AFD5421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416496" y="6230026"/>
            <a:ext cx="222885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1F0C3B68-AA03-4FFE-B6EE-CB68B026FF86}" type="slidenum">
              <a:rPr lang="de-DE" altLang="de-DE" smtClean="0"/>
              <a:pPr>
                <a:defRPr/>
              </a:pPr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4221963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AB19B-4373-4540-9926-2D1A55720285}" type="datetimeFigureOut">
              <a:rPr lang="de-CH" smtClean="0"/>
              <a:t>14.03.2024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/>
              <a:t>Datum des Vortrags und Titel der Präsentation über Menü "Ansicht" – Kopf- und Fußzeile eintragen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7E1BA5-D5C8-4C77-BEDF-BA8F87A65E35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0444564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AB19B-4373-4540-9926-2D1A55720285}" type="datetimeFigureOut">
              <a:rPr lang="de-CH" smtClean="0"/>
              <a:t>14.03.2024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/>
              <a:t>Datum des Vortrags und Titel der Präsentation über Menü "Ansicht" – Kopf- und Fußzeile eintragen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7E1BA5-D5C8-4C77-BEDF-BA8F87A65E35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8182553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AB19B-4373-4540-9926-2D1A55720285}" type="datetimeFigureOut">
              <a:rPr lang="de-CH" smtClean="0"/>
              <a:t>14.03.2024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/>
              <a:t>Datum des Vortrags und Titel der Präsentation über Menü "Ansicht" – Kopf- und Fußzeile eintragen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7E1BA5-D5C8-4C77-BEDF-BA8F87A65E35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8103668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AB19B-4373-4540-9926-2D1A55720285}" type="datetimeFigureOut">
              <a:rPr lang="de-CH" smtClean="0"/>
              <a:t>14.03.2024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/>
              <a:t>Datum des Vortrags und Titel der Präsentation über Menü "Ansicht" – Kopf- und Fußzeile eintragen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7E1BA5-D5C8-4C77-BEDF-BA8F87A65E35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6009747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AB19B-4373-4540-9926-2D1A55720285}" type="datetimeFigureOut">
              <a:rPr lang="de-CH" smtClean="0"/>
              <a:t>14.03.2024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/>
              <a:t>Datum des Vortrags und Titel der Präsentation über Menü "Ansicht" – Kopf- und Fußzeile eintragen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7E1BA5-D5C8-4C77-BEDF-BA8F87A65E35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7065499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AB19B-4373-4540-9926-2D1A55720285}" type="datetimeFigureOut">
              <a:rPr lang="de-CH" smtClean="0"/>
              <a:t>14.03.2024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/>
              <a:t>Datum des Vortrags und Titel der Präsentation über Menü "Ansicht" – Kopf- und Fußzeile eintragen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7E1BA5-D5C8-4C77-BEDF-BA8F87A65E35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0577419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AB19B-4373-4540-9926-2D1A55720285}" type="datetimeFigureOut">
              <a:rPr lang="de-CH" smtClean="0"/>
              <a:t>14.03.2024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/>
              <a:t>Datum des Vortrags und Titel der Präsentation über Menü "Ansicht" – Kopf- und Fußzeile eintragen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7E1BA5-D5C8-4C77-BEDF-BA8F87A65E35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37961131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AB19B-4373-4540-9926-2D1A55720285}" type="datetimeFigureOut">
              <a:rPr lang="de-CH" smtClean="0"/>
              <a:t>14.03.2024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/>
              <a:t>Datum des Vortrags und Titel der Präsentation über Menü "Ansicht" – Kopf- und Fußzeile eintragen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7E1BA5-D5C8-4C77-BEDF-BA8F87A65E35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21779345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81036" y="969335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1036" y="2228204"/>
            <a:ext cx="8543925" cy="3826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AB19B-4373-4540-9926-2D1A55720285}" type="datetimeFigureOut">
              <a:rPr lang="de-CH" smtClean="0"/>
              <a:t>14.03.2024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altLang="de-DE"/>
              <a:t>Datum des Vortrags und Titel der Präsentation über Menü "Ansicht" – Kopf- und Fußzeile eintragen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C7E1BA5-D5C8-4C77-BEDF-BA8F87A65E35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8" name="Picture 1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6223000"/>
            <a:ext cx="17049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2" t="16891" r="10817" b="22445"/>
          <a:stretch/>
        </p:blipFill>
        <p:spPr>
          <a:xfrm>
            <a:off x="8249815" y="33231"/>
            <a:ext cx="1656185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069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4042" r:id="rId2"/>
    <p:sldLayoutId id="2147484043" r:id="rId3"/>
    <p:sldLayoutId id="2147484044" r:id="rId4"/>
    <p:sldLayoutId id="2147484045" r:id="rId5"/>
    <p:sldLayoutId id="2147484046" r:id="rId6"/>
    <p:sldLayoutId id="2147484047" r:id="rId7"/>
    <p:sldLayoutId id="2147484048" r:id="rId8"/>
    <p:sldLayoutId id="2147484049" r:id="rId9"/>
    <p:sldLayoutId id="2147484050" r:id="rId10"/>
    <p:sldLayoutId id="2147484051" r:id="rId11"/>
    <p:sldLayoutId id="2147484052" r:id="rId12"/>
  </p:sldLayoutIdLst>
  <p:hf hdr="0" ftr="0" dt="0"/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bf.uzh.ch/club/level2/Vorschlaege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ibw-club.uzh.ch/de/veranstaltungen/vorschlaege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7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bw-club.uzh.ch/de/ueberibwclub/vereinsversammlung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4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4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DC69F58-4872-4493-9B46-B41FD974E9FB}" type="slidenum">
              <a:rPr lang="de-DE" altLang="de-DE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de-DE" altLang="de-DE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0491" y="882970"/>
            <a:ext cx="9448800" cy="762000"/>
          </a:xfrm>
        </p:spPr>
        <p:txBody>
          <a:bodyPr>
            <a:normAutofit/>
          </a:bodyPr>
          <a:lstStyle/>
          <a:p>
            <a:r>
              <a:rPr lang="de-DE" altLang="de-DE" b="1" dirty="0">
                <a:ea typeface="ＭＳ Ｐゴシック" panose="020B0600070205080204" pitchFamily="34" charset="-128"/>
              </a:rPr>
              <a:t>34. Mitgliederversammlung des IBW-Clubs vom 7. März 2024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485250" y="1880175"/>
            <a:ext cx="9144000" cy="4454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>
            <a:spAutoFit/>
          </a:bodyPr>
          <a:lstStyle>
            <a:lvl1pPr marL="280988" indent="-280988" defTabSz="8572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8572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8572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857250">
              <a:spcBef>
                <a:spcPct val="4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857250">
              <a:spcBef>
                <a:spcPct val="4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85725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85725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85725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85725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2000" dirty="0"/>
              <a:t>1.	</a:t>
            </a:r>
            <a:r>
              <a:rPr lang="de-DE" altLang="de-DE" sz="2000" dirty="0" err="1"/>
              <a:t>Begrüssung</a:t>
            </a:r>
            <a:r>
              <a:rPr lang="de-DE" altLang="de-DE" sz="2000" dirty="0"/>
              <a:t> und Wahl der Stimmenzähler</a:t>
            </a:r>
          </a:p>
          <a:p>
            <a:pPr>
              <a:spcBef>
                <a:spcPct val="50000"/>
              </a:spcBef>
            </a:pPr>
            <a:r>
              <a:rPr lang="de-DE" altLang="de-DE" sz="2000" dirty="0"/>
              <a:t>2.	Abnahme des Protokolls der 33. Vereinsversammlung vom 2. März 2023</a:t>
            </a:r>
          </a:p>
          <a:p>
            <a:pPr>
              <a:spcBef>
                <a:spcPct val="50000"/>
              </a:spcBef>
            </a:pPr>
            <a:r>
              <a:rPr lang="de-DE" altLang="de-DE" sz="2000" dirty="0"/>
              <a:t>3.	Abnahme des Jahresberichtes 2023 des Vorstandes</a:t>
            </a:r>
          </a:p>
          <a:p>
            <a:pPr>
              <a:spcBef>
                <a:spcPct val="50000"/>
              </a:spcBef>
            </a:pPr>
            <a:r>
              <a:rPr lang="de-DE" altLang="de-DE" sz="2000" dirty="0"/>
              <a:t>4.	Kenntnisnahme des Revisionsberichtes und Genehmigung der Jahresrechnung 2023</a:t>
            </a:r>
          </a:p>
          <a:p>
            <a:pPr>
              <a:spcBef>
                <a:spcPct val="50000"/>
              </a:spcBef>
            </a:pPr>
            <a:r>
              <a:rPr lang="de-DE" altLang="de-DE" sz="2000" dirty="0"/>
              <a:t>5.	Entlastung des Vorstandes und der Rechnungsrevisoren</a:t>
            </a:r>
          </a:p>
          <a:p>
            <a:pPr>
              <a:spcBef>
                <a:spcPct val="50000"/>
              </a:spcBef>
            </a:pPr>
            <a:r>
              <a:rPr lang="de-DE" altLang="de-DE" sz="2000" dirty="0"/>
              <a:t>6.	Wahlen</a:t>
            </a:r>
          </a:p>
          <a:p>
            <a:pPr>
              <a:spcBef>
                <a:spcPct val="50000"/>
              </a:spcBef>
            </a:pPr>
            <a:r>
              <a:rPr lang="de-DE" altLang="de-DE" sz="2000" dirty="0"/>
              <a:t>7.	Jahresprogramm 2024</a:t>
            </a:r>
          </a:p>
          <a:p>
            <a:pPr>
              <a:spcBef>
                <a:spcPct val="50000"/>
              </a:spcBef>
            </a:pPr>
            <a:r>
              <a:rPr lang="de-DE" altLang="de-DE" sz="2000" dirty="0"/>
              <a:t>8.	Festlegung der Jahresbeiträge und Genehmigung des Budgets 2024</a:t>
            </a:r>
          </a:p>
          <a:p>
            <a:pPr>
              <a:spcBef>
                <a:spcPct val="50000"/>
              </a:spcBef>
            </a:pPr>
            <a:r>
              <a:rPr lang="de-DE" altLang="de-DE" sz="2000" dirty="0"/>
              <a:t>9. Verschiedenes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4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4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6376791-4148-4ABB-A97D-CB97777E266C}" type="slidenum">
              <a:rPr lang="de-DE" altLang="de-DE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de-DE" altLang="de-DE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6280" y="764704"/>
            <a:ext cx="9448800" cy="762000"/>
          </a:xfrm>
        </p:spPr>
        <p:txBody>
          <a:bodyPr/>
          <a:lstStyle/>
          <a:p>
            <a:pPr marL="376238" indent="-376238"/>
            <a:r>
              <a:rPr lang="de-DE" altLang="de-DE" dirty="0">
                <a:ea typeface="ＭＳ Ｐゴシック" panose="020B0600070205080204" pitchFamily="34" charset="-128"/>
              </a:rPr>
              <a:t>6. Wahlen: IBW-Club Vorstand 2024</a:t>
            </a:r>
          </a:p>
        </p:txBody>
      </p:sp>
      <p:graphicFrame>
        <p:nvGraphicFramePr>
          <p:cNvPr id="101609" name="Group 233">
            <a:extLst>
              <a:ext uri="{FF2B5EF4-FFF2-40B4-BE49-F238E27FC236}">
                <a16:creationId xmlns:a16="http://schemas.microsoft.com/office/drawing/2014/main" id="{1799EB37-3B46-4A6E-961B-9579F1DBA5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2445472"/>
              </p:ext>
            </p:extLst>
          </p:nvPr>
        </p:nvGraphicFramePr>
        <p:xfrm>
          <a:off x="272480" y="1916832"/>
          <a:ext cx="9296400" cy="3738264"/>
        </p:xfrm>
        <a:graphic>
          <a:graphicData uri="http://schemas.openxmlformats.org/drawingml/2006/table">
            <a:tbl>
              <a:tblPr/>
              <a:tblGrid>
                <a:gridCol w="309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1516"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1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Gewählte Mitglieder</a:t>
                      </a:r>
                    </a:p>
                  </a:txBody>
                  <a:tcPr marL="72000" marR="72000" marT="71941" marB="719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Wahljahr (jeweils Ende Geschäftsjahr)</a:t>
                      </a: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gewählt bis (jeweils Ende Geschäftsjahr)</a:t>
                      </a: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1516"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Nicoline </a:t>
                      </a:r>
                      <a:r>
                        <a:rPr kumimoji="0" lang="de-DE" altLang="de-DE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Scheidegger</a:t>
                      </a:r>
                      <a:endParaRPr kumimoji="0" lang="de-DE" alt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25" marB="719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2015</a:t>
                      </a:r>
                      <a:endParaRPr kumimoji="0" lang="de-DE" alt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2024</a:t>
                      </a:r>
                      <a:endParaRPr kumimoji="0" lang="de-DE" alt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1516"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Marco Pereira</a:t>
                      </a:r>
                      <a:endParaRPr kumimoji="0" lang="de-DE" alt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41" marB="719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2024</a:t>
                      </a:r>
                      <a:endParaRPr kumimoji="0" lang="de-DE" alt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de-DE" alt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1516"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Peter Ilg</a:t>
                      </a:r>
                    </a:p>
                  </a:txBody>
                  <a:tcPr marL="72000" marR="72000" marT="71925" marB="719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2016</a:t>
                      </a: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2024</a:t>
                      </a:r>
                      <a:endParaRPr kumimoji="0" lang="de-DE" alt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516">
                <a:tc>
                  <a:txBody>
                    <a:bodyPr/>
                    <a:lstStyle/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Beat Meier</a:t>
                      </a:r>
                    </a:p>
                  </a:txBody>
                  <a:tcPr marL="72000" marR="72000" marT="71925" marB="719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2014</a:t>
                      </a: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2026</a:t>
                      </a: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0572799"/>
                  </a:ext>
                </a:extLst>
              </a:tr>
              <a:tr h="311516"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Hans-Ruedi Stutz</a:t>
                      </a:r>
                    </a:p>
                  </a:txBody>
                  <a:tcPr marL="72000" marR="72000" marT="71925" marB="719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2015</a:t>
                      </a:r>
                      <a:endParaRPr kumimoji="0" lang="de-DE" alt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2024</a:t>
                      </a:r>
                      <a:endParaRPr kumimoji="0" lang="de-DE" alt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1516"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Andreas Butz (Präsident)</a:t>
                      </a:r>
                    </a:p>
                  </a:txBody>
                  <a:tcPr marL="72000" marR="72000" marT="71941" marB="719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2016</a:t>
                      </a: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2024</a:t>
                      </a:r>
                      <a:endParaRPr kumimoji="0" lang="de-DE" alt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1516"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Julia </a:t>
                      </a:r>
                      <a:r>
                        <a:rPr kumimoji="0" lang="de-DE" altLang="de-DE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Wamsler</a:t>
                      </a:r>
                      <a:endParaRPr kumimoji="0" lang="de-DE" alt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25" marB="719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2016</a:t>
                      </a: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2024</a:t>
                      </a:r>
                      <a:endParaRPr kumimoji="0" lang="de-DE" alt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1516"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1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Delegierte Professoren</a:t>
                      </a:r>
                    </a:p>
                  </a:txBody>
                  <a:tcPr marL="72000" marR="72000" marT="71941" marB="719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GB" alt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GB" alt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1516"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Uschi Backes-Gellner </a:t>
                      </a:r>
                    </a:p>
                  </a:txBody>
                  <a:tcPr marL="72000" marR="72000" marT="71941" marB="719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Vom</a:t>
                      </a:r>
                      <a:r>
                        <a:rPr kumimoji="0" lang="en-GB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</a:t>
                      </a:r>
                      <a:r>
                        <a:rPr kumimoji="0" lang="en-GB" altLang="de-DE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Institut</a:t>
                      </a:r>
                      <a:r>
                        <a:rPr kumimoji="0" lang="en-GB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</a:t>
                      </a:r>
                      <a:r>
                        <a:rPr kumimoji="0" lang="en-GB" altLang="de-DE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delegiert</a:t>
                      </a:r>
                      <a:r>
                        <a:rPr kumimoji="0" lang="en-GB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</a:t>
                      </a:r>
                      <a:r>
                        <a:rPr kumimoji="0" lang="en-GB" altLang="de-DE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seit</a:t>
                      </a:r>
                      <a:r>
                        <a:rPr kumimoji="0" lang="en-GB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2017</a:t>
                      </a: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GB" alt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1516"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Helmut Dietl</a:t>
                      </a:r>
                    </a:p>
                  </a:txBody>
                  <a:tcPr marL="72000" marR="72000" marT="71941" marB="719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vom Institut delegiert seit 2009</a:t>
                      </a:r>
                      <a:endParaRPr kumimoji="0" lang="en-GB" alt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GB" alt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1516"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Reto Eberle</a:t>
                      </a:r>
                    </a:p>
                  </a:txBody>
                  <a:tcPr marL="72000" marR="72000" marT="71941" marB="719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vom</a:t>
                      </a:r>
                      <a:r>
                        <a:rPr kumimoji="0" lang="en-GB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</a:t>
                      </a:r>
                      <a:r>
                        <a:rPr kumimoji="0" lang="en-GB" altLang="de-DE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Institut</a:t>
                      </a:r>
                      <a:r>
                        <a:rPr kumimoji="0" lang="en-GB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</a:t>
                      </a:r>
                      <a:r>
                        <a:rPr kumimoji="0" lang="en-GB" altLang="de-DE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delegiert</a:t>
                      </a:r>
                      <a:r>
                        <a:rPr kumimoji="0" lang="en-GB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</a:t>
                      </a:r>
                      <a:r>
                        <a:rPr kumimoji="0" lang="en-GB" altLang="de-DE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seit</a:t>
                      </a:r>
                      <a:r>
                        <a:rPr kumimoji="0" lang="en-GB" altLang="de-DE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2018</a:t>
                      </a: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GB" alt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41" marB="71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4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4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F37104B-FE25-409C-9137-51FC10A4CEE7}" type="slidenum">
              <a:rPr lang="de-DE" altLang="de-DE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de-DE" altLang="de-DE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3126" y="908720"/>
            <a:ext cx="8592322" cy="762000"/>
          </a:xfrm>
        </p:spPr>
        <p:txBody>
          <a:bodyPr/>
          <a:lstStyle/>
          <a:p>
            <a:pPr marL="376238" indent="-376238"/>
            <a:r>
              <a:rPr lang="de-DE" altLang="de-DE" dirty="0">
                <a:ea typeface="ＭＳ Ｐゴシック" panose="020B0600070205080204" pitchFamily="34" charset="-128"/>
              </a:rPr>
              <a:t>6. 	Wahlen: Revisoren</a:t>
            </a:r>
          </a:p>
        </p:txBody>
      </p:sp>
      <p:graphicFrame>
        <p:nvGraphicFramePr>
          <p:cNvPr id="78896" name="Group 48">
            <a:extLst>
              <a:ext uri="{FF2B5EF4-FFF2-40B4-BE49-F238E27FC236}">
                <a16:creationId xmlns:a16="http://schemas.microsoft.com/office/drawing/2014/main" id="{51F9BDC3-6BC3-4905-AEDE-9A4B399A9E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950660"/>
              </p:ext>
            </p:extLst>
          </p:nvPr>
        </p:nvGraphicFramePr>
        <p:xfrm>
          <a:off x="560512" y="2204864"/>
          <a:ext cx="7696200" cy="1163637"/>
        </p:xfrm>
        <a:graphic>
          <a:graphicData uri="http://schemas.openxmlformats.org/drawingml/2006/table">
            <a:tbl>
              <a:tblPr/>
              <a:tblGrid>
                <a:gridCol w="256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7879"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Gewählte Mitglieder</a:t>
                      </a:r>
                    </a:p>
                  </a:txBody>
                  <a:tcPr marL="72000" marR="72000" marT="72012" marB="720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Wahljahr</a:t>
                      </a:r>
                    </a:p>
                  </a:txBody>
                  <a:tcPr marL="72000" marR="72000" marT="72012" marB="72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gewählt bis</a:t>
                      </a:r>
                    </a:p>
                  </a:txBody>
                  <a:tcPr marL="72000" marR="72000" marT="72012" marB="72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879"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Richard Schindler</a:t>
                      </a:r>
                    </a:p>
                  </a:txBody>
                  <a:tcPr marL="72000" marR="72000" marT="72012" marB="720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2016</a:t>
                      </a:r>
                    </a:p>
                  </a:txBody>
                  <a:tcPr marL="72000" marR="72000" marT="72012" marB="72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2024</a:t>
                      </a:r>
                    </a:p>
                  </a:txBody>
                  <a:tcPr marL="72000" marR="72000" marT="72012" marB="72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879"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Thomas von Dungen</a:t>
                      </a:r>
                    </a:p>
                  </a:txBody>
                  <a:tcPr marL="72000" marR="72000" marT="72012" marB="720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2015</a:t>
                      </a:r>
                    </a:p>
                  </a:txBody>
                  <a:tcPr marL="72000" marR="72000" marT="72012" marB="72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2024</a:t>
                      </a:r>
                    </a:p>
                  </a:txBody>
                  <a:tcPr marL="72000" marR="72000" marT="72012" marB="72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4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4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290F202-E334-4459-8834-A15E1F66E5AD}" type="slidenum">
              <a:rPr lang="de-DE" altLang="de-DE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de-DE" altLang="de-DE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0017" y="310499"/>
            <a:ext cx="9448800" cy="762000"/>
          </a:xfrm>
        </p:spPr>
        <p:txBody>
          <a:bodyPr/>
          <a:lstStyle/>
          <a:p>
            <a:r>
              <a:rPr lang="de-DE" altLang="de-DE" dirty="0">
                <a:ea typeface="ＭＳ Ｐゴシック" panose="020B0600070205080204" pitchFamily="34" charset="-128"/>
              </a:rPr>
              <a:t>7. Jahresprogramm 2024</a:t>
            </a:r>
          </a:p>
        </p:txBody>
      </p:sp>
      <p:graphicFrame>
        <p:nvGraphicFramePr>
          <p:cNvPr id="8" name="Group 137">
            <a:extLst>
              <a:ext uri="{FF2B5EF4-FFF2-40B4-BE49-F238E27FC236}">
                <a16:creationId xmlns:a16="http://schemas.microsoft.com/office/drawing/2014/main" id="{E9CFA529-7031-4836-A873-BE217716ED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516456"/>
              </p:ext>
            </p:extLst>
          </p:nvPr>
        </p:nvGraphicFramePr>
        <p:xfrm>
          <a:off x="273050" y="1052513"/>
          <a:ext cx="9332913" cy="4816499"/>
        </p:xfrm>
        <a:graphic>
          <a:graphicData uri="http://schemas.openxmlformats.org/drawingml/2006/table">
            <a:tbl>
              <a:tblPr/>
              <a:tblGrid>
                <a:gridCol w="1987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3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721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7820"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Wann</a:t>
                      </a:r>
                      <a:endParaRPr kumimoji="0" lang="de-DE" altLang="de-DE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93" marB="719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Organisator</a:t>
                      </a:r>
                      <a:endParaRPr kumimoji="0" lang="de-DE" altLang="de-DE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93" marB="719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Was</a:t>
                      </a:r>
                      <a:endParaRPr kumimoji="0" lang="de-DE" altLang="de-DE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93" marB="719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7355"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28. Mai 2024</a:t>
                      </a:r>
                    </a:p>
                  </a:txBody>
                  <a:tcPr marL="72000" marR="72000" marT="71993" marB="719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Andreas Butz, Nicole Ehrsam</a:t>
                      </a:r>
                    </a:p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de-DE" altLang="de-DE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93" marB="719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80975" indent="-180975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180975" marR="0" lvl="0" indent="-180975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de-CH" alt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Besuch bei Prof. Staffelbach in Luzern</a:t>
                      </a:r>
                    </a:p>
                  </a:txBody>
                  <a:tcPr marL="72000" marR="72000" marT="71993" marB="719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9325"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4</a:t>
                      </a:r>
                      <a:r>
                        <a:rPr kumimoji="0" lang="de-CH" alt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. Juli 2024</a:t>
                      </a:r>
                    </a:p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de-DE" altLang="de-DE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93" marB="719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Peter Ilg, Andreas Butz</a:t>
                      </a:r>
                    </a:p>
                  </a:txBody>
                  <a:tcPr marL="72000" marR="72000" marT="71993" marB="719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80975" indent="-180975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180975" marR="0" lvl="0" indent="-180975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de-CH" alt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Sommer BBQ:</a:t>
                      </a:r>
                      <a:r>
                        <a:rPr kumimoji="0" lang="de-CH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Segelclub Zürich dank Peter Ilg</a:t>
                      </a:r>
                      <a:br>
                        <a:rPr kumimoji="0" lang="de-CH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</a:br>
                      <a:endParaRPr kumimoji="0" lang="de-CH" altLang="de-DE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93" marB="719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8951"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September/</a:t>
                      </a:r>
                    </a:p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Oktober 2022</a:t>
                      </a:r>
                      <a:endParaRPr kumimoji="0" lang="de-DE" altLang="de-DE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93" marB="719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N.N.</a:t>
                      </a:r>
                      <a:endParaRPr kumimoji="0" lang="de-DE" altLang="de-DE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93" marB="719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80975" indent="-180975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180975" marR="0" lvl="0" indent="-180975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de-CH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Noch in der Planung; evtl. gemeinsamer Anlass mit dem Mittelbau</a:t>
                      </a:r>
                    </a:p>
                  </a:txBody>
                  <a:tcPr marL="72000" marR="72000" marT="71993" marB="719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3024"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alt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Donnerstag 6. März 2025</a:t>
                      </a:r>
                    </a:p>
                  </a:txBody>
                  <a:tcPr marL="72000" marR="72000" marT="71993" marB="719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Andreas Butz</a:t>
                      </a:r>
                    </a:p>
                    <a:p>
                      <a:pPr marL="0" marR="0" lvl="0" indent="0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Nicoline </a:t>
                      </a:r>
                      <a:r>
                        <a:rPr kumimoji="0" lang="de-CH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Scheidegger</a:t>
                      </a:r>
                      <a:endParaRPr kumimoji="0" lang="de-CH" altLang="de-DE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93" marB="719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80975" indent="-180975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857250">
                        <a:spcBef>
                          <a:spcPct val="40000"/>
                        </a:spcBef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857250" eaLnBrk="0" fontAlgn="base" hangingPunct="0"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defRPr sz="16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180975" marR="0" lvl="0" indent="-180975" algn="l" defTabSz="85725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de-CH" alt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35. Vereinsversammlung</a:t>
                      </a:r>
                      <a:r>
                        <a:rPr kumimoji="0" lang="de-CH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: Universität Zürich</a:t>
                      </a:r>
                      <a:endParaRPr kumimoji="0" lang="de-DE" altLang="de-DE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72000" marR="72000" marT="71993" marB="719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176213" y="5807075"/>
            <a:ext cx="9432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4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4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de-DE" u="sng" dirty="0">
                <a:solidFill>
                  <a:srgbClr val="002060"/>
                </a:solidFill>
                <a:hlinkClick r:id="rId3"/>
              </a:rPr>
              <a:t>Gerne </a:t>
            </a:r>
            <a:r>
              <a:rPr lang="en-US" altLang="de-DE" u="sng" dirty="0" err="1">
                <a:solidFill>
                  <a:srgbClr val="002060"/>
                </a:solidFill>
                <a:hlinkClick r:id="rId3"/>
              </a:rPr>
              <a:t>nehmen</a:t>
            </a:r>
            <a:r>
              <a:rPr lang="en-US" altLang="de-DE" u="sng" dirty="0">
                <a:solidFill>
                  <a:srgbClr val="002060"/>
                </a:solidFill>
                <a:hlinkClick r:id="rId3"/>
              </a:rPr>
              <a:t> </a:t>
            </a:r>
            <a:r>
              <a:rPr lang="en-US" altLang="de-DE" u="sng" dirty="0" err="1">
                <a:solidFill>
                  <a:srgbClr val="002060"/>
                </a:solidFill>
                <a:hlinkClick r:id="rId3"/>
              </a:rPr>
              <a:t>wir</a:t>
            </a:r>
            <a:r>
              <a:rPr lang="en-US" altLang="de-DE" u="sng" dirty="0">
                <a:solidFill>
                  <a:srgbClr val="002060"/>
                </a:solidFill>
                <a:hlinkClick r:id="rId3"/>
              </a:rPr>
              <a:t> auf </a:t>
            </a:r>
            <a:r>
              <a:rPr lang="en-US" altLang="de-DE" u="sng" dirty="0" err="1">
                <a:solidFill>
                  <a:srgbClr val="002060"/>
                </a:solidFill>
                <a:hlinkClick r:id="rId3"/>
              </a:rPr>
              <a:t>unserer</a:t>
            </a:r>
            <a:r>
              <a:rPr lang="en-US" altLang="de-DE" u="sng" dirty="0">
                <a:solidFill>
                  <a:srgbClr val="002060"/>
                </a:solidFill>
                <a:hlinkClick r:id="rId3"/>
              </a:rPr>
              <a:t> Homepage </a:t>
            </a:r>
            <a:r>
              <a:rPr lang="en-US" altLang="de-DE" u="sng" dirty="0" err="1">
                <a:solidFill>
                  <a:srgbClr val="002060"/>
                </a:solidFill>
                <a:hlinkClick r:id="rId3"/>
              </a:rPr>
              <a:t>auch</a:t>
            </a:r>
            <a:r>
              <a:rPr lang="en-US" altLang="de-DE" u="sng" dirty="0">
                <a:solidFill>
                  <a:srgbClr val="002060"/>
                </a:solidFill>
                <a:hlinkClick r:id="rId3"/>
              </a:rPr>
              <a:t> </a:t>
            </a:r>
            <a:r>
              <a:rPr lang="en-US" altLang="de-DE" u="sng" dirty="0" err="1">
                <a:solidFill>
                  <a:srgbClr val="002060"/>
                </a:solidFill>
                <a:hlinkClick r:id="rId3"/>
              </a:rPr>
              <a:t>Vorschläge</a:t>
            </a:r>
            <a:r>
              <a:rPr lang="en-US" altLang="de-DE" u="sng" dirty="0">
                <a:solidFill>
                  <a:srgbClr val="002060"/>
                </a:solidFill>
                <a:hlinkClick r:id="rId3"/>
              </a:rPr>
              <a:t> von </a:t>
            </a:r>
            <a:r>
              <a:rPr lang="en-US" altLang="de-DE" u="sng" dirty="0" err="1">
                <a:solidFill>
                  <a:srgbClr val="002060"/>
                </a:solidFill>
                <a:hlinkClick r:id="rId3"/>
              </a:rPr>
              <a:t>unseren</a:t>
            </a:r>
            <a:r>
              <a:rPr lang="en-US" altLang="de-DE" u="sng" dirty="0">
                <a:solidFill>
                  <a:srgbClr val="002060"/>
                </a:solidFill>
                <a:hlinkClick r:id="rId3"/>
              </a:rPr>
              <a:t> </a:t>
            </a:r>
            <a:r>
              <a:rPr lang="en-US" altLang="de-DE" u="sng" dirty="0" err="1">
                <a:solidFill>
                  <a:srgbClr val="002060"/>
                </a:solidFill>
                <a:hlinkClick r:id="rId3"/>
              </a:rPr>
              <a:t>Mitgliedern</a:t>
            </a:r>
            <a:r>
              <a:rPr lang="en-US" altLang="de-DE" u="sng" dirty="0">
                <a:solidFill>
                  <a:srgbClr val="002060"/>
                </a:solidFill>
                <a:hlinkClick r:id="rId3"/>
              </a:rPr>
              <a:t> </a:t>
            </a:r>
            <a:r>
              <a:rPr lang="en-US" altLang="de-DE" u="sng" dirty="0" err="1">
                <a:solidFill>
                  <a:srgbClr val="002060"/>
                </a:solidFill>
                <a:hlinkClick r:id="rId3"/>
              </a:rPr>
              <a:t>entgegen</a:t>
            </a:r>
            <a:r>
              <a:rPr lang="en-US" altLang="de-DE" u="sng" dirty="0">
                <a:solidFill>
                  <a:srgbClr val="002060"/>
                </a:solidFill>
                <a:hlinkClick r:id="rId3"/>
              </a:rPr>
              <a:t>: </a:t>
            </a:r>
            <a:r>
              <a:rPr lang="en-US" altLang="de-DE" u="sng" dirty="0">
                <a:solidFill>
                  <a:srgbClr val="002060"/>
                </a:solidFill>
                <a:hlinkClick r:id="rId4"/>
              </a:rPr>
              <a:t>https://www.ibw-club.uzh.ch/de/veranstaltungen/vorschlaege.html</a:t>
            </a:r>
            <a:endParaRPr lang="en-US" altLang="de-DE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Objekt 4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631" imgH="631" progId="TCLayout.ActiveDocument.1">
                  <p:embed/>
                </p:oleObj>
              </mc:Choice>
              <mc:Fallback>
                <p:oleObj name="think-cell Folie" r:id="rId5" imgW="631" imgH="631" progId="TCLayout.ActiveDocument.1">
                  <p:embed/>
                  <p:pic>
                    <p:nvPicPr>
                      <p:cNvPr id="37890" name="Objekt 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>
            <a:extLst>
              <a:ext uri="{FF2B5EF4-FFF2-40B4-BE49-F238E27FC236}">
                <a16:creationId xmlns:a16="http://schemas.microsoft.com/office/drawing/2014/main" id="{2DF06C0C-DC79-425B-A248-02AEDEAFE01C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0" tIns="0" rIns="0" bIns="0" anchor="ctr"/>
          <a:lstStyle/>
          <a:p>
            <a:pPr>
              <a:lnSpc>
                <a:spcPct val="90000"/>
              </a:lnSpc>
              <a:buClr>
                <a:schemeClr val="accent1"/>
              </a:buClr>
              <a:buSzPct val="80000"/>
              <a:defRPr/>
            </a:pPr>
            <a:endParaRPr lang="de-DE" sz="2400" b="1" dirty="0">
              <a:cs typeface="+mj-cs"/>
              <a:sym typeface="Arial" panose="020B0604020202020204" pitchFamily="34" charset="0"/>
            </a:endParaRPr>
          </a:p>
        </p:txBody>
      </p:sp>
      <p:sp>
        <p:nvSpPr>
          <p:cNvPr id="37893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4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4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82507DA-28F9-413F-969B-C6CFDE64D825}" type="slidenum">
              <a:rPr lang="de-DE" altLang="de-DE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de-DE" altLang="de-DE"/>
          </a:p>
        </p:txBody>
      </p:sp>
      <p:sp>
        <p:nvSpPr>
          <p:cNvPr id="37894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128464" y="836712"/>
            <a:ext cx="9448800" cy="762000"/>
          </a:xfrm>
        </p:spPr>
        <p:txBody>
          <a:bodyPr>
            <a:normAutofit/>
          </a:bodyPr>
          <a:lstStyle/>
          <a:p>
            <a:pPr marL="376238" indent="-376238"/>
            <a:r>
              <a:rPr lang="de-DE" altLang="de-DE" dirty="0">
                <a:ea typeface="ＭＳ Ｐゴシック" panose="020B0600070205080204" pitchFamily="34" charset="-128"/>
              </a:rPr>
              <a:t>8.	Festlegung der Jahresbeiträge und Genehmigung des Budgets 2024</a:t>
            </a:r>
          </a:p>
        </p:txBody>
      </p:sp>
      <p:sp>
        <p:nvSpPr>
          <p:cNvPr id="8" name="Rechteck 7"/>
          <p:cNvSpPr/>
          <p:nvPr/>
        </p:nvSpPr>
        <p:spPr>
          <a:xfrm>
            <a:off x="451101" y="1667685"/>
            <a:ext cx="6508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5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de-CH" altLang="de-DE" dirty="0">
                <a:latin typeface="Arial" panose="020B0604020202020204" pitchFamily="34" charset="0"/>
                <a:cs typeface="Arial" panose="020B0604020202020204" pitchFamily="34" charset="0"/>
              </a:rPr>
              <a:t> Nicoline Scheidegger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1CE49B7-AF8B-B236-316E-DCD765E0B5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80792" y="1509803"/>
            <a:ext cx="4836854" cy="5110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460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4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4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962A071-ADE6-4632-BD67-6B0AA2EEA54B}" type="slidenum">
              <a:rPr lang="de-DE" altLang="de-DE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de-DE" altLang="de-DE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4488" y="925513"/>
            <a:ext cx="9448800" cy="762000"/>
          </a:xfrm>
        </p:spPr>
        <p:txBody>
          <a:bodyPr/>
          <a:lstStyle/>
          <a:p>
            <a:pPr marL="376238" indent="-376238"/>
            <a:r>
              <a:rPr lang="de-DE" altLang="de-DE" dirty="0">
                <a:ea typeface="ＭＳ Ｐゴシック" panose="020B0600070205080204" pitchFamily="34" charset="-128"/>
              </a:rPr>
              <a:t>9. Verschiedenes</a:t>
            </a:r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4953000" y="1412875"/>
            <a:ext cx="4464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7325" indent="-187325" defTabSz="8572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8572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8572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857250">
              <a:spcBef>
                <a:spcPct val="4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857250">
              <a:spcBef>
                <a:spcPct val="4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85725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85725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85725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85725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anose="05000000000000000000" pitchFamily="2" charset="2"/>
              <a:buChar char="n"/>
            </a:pPr>
            <a:endParaRPr lang="en-GB" alt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4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4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FFC84AD-3310-4DE8-BBFA-2B081BF8C66E}" type="slidenum">
              <a:rPr lang="de-DE" altLang="de-DE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de-DE" altLang="de-DE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72480" y="908720"/>
            <a:ext cx="8496944" cy="762000"/>
          </a:xfrm>
        </p:spPr>
        <p:txBody>
          <a:bodyPr/>
          <a:lstStyle/>
          <a:p>
            <a:pPr marL="376238" indent="-376238"/>
            <a:r>
              <a:rPr lang="de-DE" altLang="de-DE" dirty="0">
                <a:ea typeface="ＭＳ Ｐゴシック" panose="020B0600070205080204" pitchFamily="34" charset="-128"/>
              </a:rPr>
              <a:t>1. 	</a:t>
            </a:r>
            <a:r>
              <a:rPr lang="de-DE" altLang="de-DE" dirty="0" err="1">
                <a:ea typeface="ＭＳ Ｐゴシック" panose="020B0600070205080204" pitchFamily="34" charset="-128"/>
              </a:rPr>
              <a:t>Begrüssung</a:t>
            </a:r>
            <a:r>
              <a:rPr lang="de-DE" altLang="de-DE" dirty="0">
                <a:ea typeface="ＭＳ Ｐゴシック" panose="020B0600070205080204" pitchFamily="34" charset="-128"/>
              </a:rPr>
              <a:t> und Wahl der Stimmenzähler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28464" y="6381328"/>
            <a:ext cx="222885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4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4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3BC72D4-E363-4A6F-9552-A362BC0AE715}" type="slidenum">
              <a:rPr lang="de-DE" altLang="de-DE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de-DE" altLang="de-DE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4488" y="985581"/>
            <a:ext cx="8777039" cy="762000"/>
          </a:xfrm>
        </p:spPr>
        <p:txBody>
          <a:bodyPr>
            <a:normAutofit/>
          </a:bodyPr>
          <a:lstStyle/>
          <a:p>
            <a:pPr marL="376238" indent="-376238"/>
            <a:r>
              <a:rPr lang="de-DE" altLang="de-DE" dirty="0">
                <a:ea typeface="ＭＳ Ｐゴシック" panose="020B0600070205080204" pitchFamily="34" charset="-128"/>
              </a:rPr>
              <a:t>2. 	Abnahme des Protokolls der 33. Vereinsversammlung</a:t>
            </a:r>
            <a:br>
              <a:rPr lang="de-DE" altLang="de-DE" dirty="0">
                <a:ea typeface="ＭＳ Ｐゴシック" panose="020B0600070205080204" pitchFamily="34" charset="-128"/>
              </a:rPr>
            </a:br>
            <a:r>
              <a:rPr lang="de-DE" altLang="de-DE" dirty="0">
                <a:ea typeface="ＭＳ Ｐゴシック" panose="020B0600070205080204" pitchFamily="34" charset="-128"/>
              </a:rPr>
              <a:t>vom 2. März 2023</a:t>
            </a:r>
          </a:p>
        </p:txBody>
      </p:sp>
      <p:sp>
        <p:nvSpPr>
          <p:cNvPr id="10244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632520" y="1916832"/>
            <a:ext cx="8352928" cy="933450"/>
          </a:xfrm>
        </p:spPr>
        <p:txBody>
          <a:bodyPr/>
          <a:lstStyle/>
          <a:p>
            <a:pPr lvl="1"/>
            <a:r>
              <a:rPr lang="en-GB" altLang="de-DE" sz="2000" dirty="0" err="1">
                <a:ea typeface="ＭＳ Ｐゴシック" panose="020B0600070205080204" pitchFamily="34" charset="-128"/>
              </a:rPr>
              <a:t>Protokoll</a:t>
            </a:r>
            <a:r>
              <a:rPr lang="en-GB" altLang="de-DE" sz="2000" dirty="0">
                <a:ea typeface="ＭＳ Ｐゴシック" panose="020B0600070205080204" pitchFamily="34" charset="-128"/>
              </a:rPr>
              <a:t> </a:t>
            </a:r>
            <a:r>
              <a:rPr lang="en-GB" altLang="de-DE" sz="2000" dirty="0" err="1">
                <a:ea typeface="ＭＳ Ｐゴシック" panose="020B0600070205080204" pitchFamily="34" charset="-128"/>
              </a:rPr>
              <a:t>kann</a:t>
            </a:r>
            <a:r>
              <a:rPr lang="en-GB" altLang="de-DE" sz="2000" dirty="0">
                <a:ea typeface="ＭＳ Ｐゴシック" panose="020B0600070205080204" pitchFamily="34" charset="-128"/>
              </a:rPr>
              <a:t> auf der </a:t>
            </a:r>
            <a:r>
              <a:rPr lang="en-GB" altLang="de-DE" sz="2000" dirty="0">
                <a:ea typeface="ＭＳ Ｐゴシック" panose="020B0600070205080204" pitchFamily="34" charset="-128"/>
                <a:hlinkClick r:id="rId3"/>
              </a:rPr>
              <a:t>Homepage</a:t>
            </a:r>
            <a:r>
              <a:rPr lang="en-GB" altLang="de-DE" sz="2000" dirty="0">
                <a:ea typeface="ＭＳ Ｐゴシック" panose="020B0600070205080204" pitchFamily="34" charset="-128"/>
              </a:rPr>
              <a:t> des Clubs </a:t>
            </a:r>
            <a:r>
              <a:rPr lang="en-GB" altLang="de-DE" sz="2000" dirty="0" err="1">
                <a:ea typeface="ＭＳ Ｐゴシック" panose="020B0600070205080204" pitchFamily="34" charset="-128"/>
              </a:rPr>
              <a:t>abgerufen</a:t>
            </a:r>
            <a:r>
              <a:rPr lang="en-GB" altLang="de-DE" sz="2000" dirty="0">
                <a:ea typeface="ＭＳ Ｐゴシック" panose="020B0600070205080204" pitchFamily="34" charset="-128"/>
              </a:rPr>
              <a:t> </a:t>
            </a:r>
            <a:r>
              <a:rPr lang="en-GB" altLang="de-DE" sz="2000" dirty="0" err="1">
                <a:ea typeface="ＭＳ Ｐゴシック" panose="020B0600070205080204" pitchFamily="34" charset="-128"/>
              </a:rPr>
              <a:t>werden</a:t>
            </a:r>
            <a:r>
              <a:rPr lang="en-GB" altLang="de-DE" sz="2000" dirty="0">
                <a:ea typeface="ＭＳ Ｐゴシック" panose="020B0600070205080204" pitchFamily="34" charset="-128"/>
              </a:rPr>
              <a:t> (</a:t>
            </a:r>
            <a:r>
              <a:rPr lang="en-GB" altLang="de-DE" sz="2000" dirty="0" err="1">
                <a:ea typeface="ＭＳ Ｐゴシック" panose="020B0600070205080204" pitchFamily="34" charset="-128"/>
              </a:rPr>
              <a:t>siehe</a:t>
            </a:r>
            <a:r>
              <a:rPr lang="en-GB" altLang="de-DE" sz="2000" dirty="0">
                <a:ea typeface="ＭＳ Ｐゴシック" panose="020B0600070205080204" pitchFamily="34" charset="-128"/>
              </a:rPr>
              <a:t> </a:t>
            </a:r>
            <a:r>
              <a:rPr lang="en-GB" altLang="de-DE" sz="2000" dirty="0" err="1">
                <a:ea typeface="ＭＳ Ｐゴシック" panose="020B0600070205080204" pitchFamily="34" charset="-128"/>
              </a:rPr>
              <a:t>unten</a:t>
            </a:r>
            <a:r>
              <a:rPr lang="en-GB" altLang="de-DE" sz="2000" dirty="0">
                <a:ea typeface="ＭＳ Ｐゴシック" panose="020B0600070205080204" pitchFamily="34" charset="-128"/>
              </a:rPr>
              <a:t>).</a:t>
            </a:r>
            <a:endParaRPr lang="en-GB" altLang="de-DE" dirty="0">
              <a:ea typeface="ＭＳ Ｐゴシック" panose="020B0600070205080204" pitchFamily="34" charset="-128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2747EAD-F2A4-5448-9A6B-8ABB0D6FF1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400" r="42945" b="4259"/>
          <a:stretch/>
        </p:blipFill>
        <p:spPr>
          <a:xfrm>
            <a:off x="2216696" y="2544472"/>
            <a:ext cx="4304928" cy="410445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4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4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D5033AE-968A-4D69-937B-CE4FE6FF7B69}" type="slidenum">
              <a:rPr lang="de-DE" altLang="de-DE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de-DE" altLang="de-DE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2372" y="884774"/>
            <a:ext cx="9448800" cy="762000"/>
          </a:xfrm>
        </p:spPr>
        <p:txBody>
          <a:bodyPr>
            <a:normAutofit/>
          </a:bodyPr>
          <a:lstStyle/>
          <a:p>
            <a:pPr marL="376238" indent="-376238"/>
            <a:r>
              <a:rPr lang="de-DE" altLang="de-DE" dirty="0">
                <a:ea typeface="ＭＳ Ｐゴシック" panose="020B0600070205080204" pitchFamily="34" charset="-128"/>
              </a:rPr>
              <a:t>3.	Abnahme des Jahresberichtes 2023 des Vorstandes (1/2)</a:t>
            </a: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D91ADAD6-62D5-4EDE-8B44-92C68876DA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872" y="1646774"/>
            <a:ext cx="9173648" cy="482361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>
            <a:spAutoFit/>
          </a:bodyPr>
          <a:lstStyle>
            <a:lvl1pPr marL="187325" indent="-187325" defTabSz="857250">
              <a:spcBef>
                <a:spcPct val="4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857250">
              <a:spcBef>
                <a:spcPct val="40000"/>
              </a:spcBef>
              <a:buChar char="n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857250">
              <a:spcBef>
                <a:spcPct val="40000"/>
              </a:spcBef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857250">
              <a:spcBef>
                <a:spcPct val="4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857250">
              <a:spcBef>
                <a:spcPct val="4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85725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85725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85725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85725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5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de-DE" altLang="de-DE" sz="1600" dirty="0"/>
              <a:t>Im Berichtsjahr 2023 wurden die folgenden Veranstaltungen durchgeführt bzw. geplant:</a:t>
            </a:r>
          </a:p>
          <a:p>
            <a:pPr>
              <a:spcBef>
                <a:spcPct val="25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de-DE" altLang="de-DE" sz="1600" dirty="0"/>
          </a:p>
          <a:p>
            <a:pPr>
              <a:spcBef>
                <a:spcPct val="25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600" dirty="0"/>
              <a:t>Am 02.03.2023 fand die </a:t>
            </a:r>
            <a:r>
              <a:rPr lang="de-DE" altLang="de-DE" sz="1600" b="1" dirty="0"/>
              <a:t>33. Mitgliederversammlung</a:t>
            </a:r>
            <a:r>
              <a:rPr lang="de-DE" altLang="de-DE" sz="1600" dirty="0"/>
              <a:t> </a:t>
            </a:r>
            <a:r>
              <a:rPr lang="de-CH" sz="1600" dirty="0"/>
              <a:t>des IBW-Clubs statt. </a:t>
            </a:r>
            <a:r>
              <a:rPr lang="de-CH" sz="1600" b="1" dirty="0"/>
              <a:t>Prof. Dr. Luis Aguiar </a:t>
            </a:r>
            <a:r>
              <a:rPr lang="de-CH" sz="1600" dirty="0"/>
              <a:t>hielt im Anschluss einen Vortrag zum Thema </a:t>
            </a:r>
            <a:r>
              <a:rPr lang="de-CH" sz="1600" b="1" dirty="0"/>
              <a:t>‚</a:t>
            </a:r>
            <a:r>
              <a:rPr lang="de-CH" sz="1600" b="1" dirty="0" err="1"/>
              <a:t>Digitization</a:t>
            </a:r>
            <a:r>
              <a:rPr lang="de-CH" sz="1600" b="1" dirty="0"/>
              <a:t> and </a:t>
            </a:r>
            <a:r>
              <a:rPr lang="de-CH" sz="1600" b="1" dirty="0" err="1"/>
              <a:t>the</a:t>
            </a:r>
            <a:r>
              <a:rPr lang="de-CH" sz="1600" b="1" dirty="0"/>
              <a:t> Content Industries‘. </a:t>
            </a:r>
            <a:r>
              <a:rPr lang="de-CH" sz="1600" dirty="0"/>
              <a:t>Beim gemeinsamen Nachtessen wurde die Diskussion von 18 Mitgliedern weitergeführt.</a:t>
            </a:r>
          </a:p>
          <a:p>
            <a:pPr>
              <a:spcBef>
                <a:spcPct val="25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endParaRPr lang="de-DE" altLang="de-DE" sz="1600" dirty="0"/>
          </a:p>
          <a:p>
            <a:pPr>
              <a:spcBef>
                <a:spcPct val="25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de-CH" sz="1600" dirty="0"/>
              <a:t>Am 25.05.2023 fand eine Betriebsführung bei Stadler Rail in Bussnang statt. </a:t>
            </a:r>
            <a:r>
              <a:rPr lang="de-CH" sz="1600" b="1" dirty="0"/>
              <a:t>Beat Meier</a:t>
            </a:r>
            <a:r>
              <a:rPr lang="de-CH" sz="1600" dirty="0"/>
              <a:t>, unser langjähriges Vorstandsmitglied, gab uns spannende Einblicke in den </a:t>
            </a:r>
            <a:r>
              <a:rPr lang="de-CH" sz="1600" b="1" dirty="0"/>
              <a:t>Schienenfahrzeugbau</a:t>
            </a:r>
            <a:r>
              <a:rPr lang="de-CH" sz="1600" dirty="0"/>
              <a:t>. Dieser Anlass mit anschliessendem Apéro wurde von 14 Mitgliedern besucht. </a:t>
            </a:r>
          </a:p>
          <a:p>
            <a:pPr>
              <a:spcBef>
                <a:spcPct val="25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endParaRPr lang="de-CH" sz="1600" dirty="0">
              <a:solidFill>
                <a:srgbClr val="000000"/>
              </a:solidFill>
            </a:endParaRPr>
          </a:p>
          <a:p>
            <a:pPr>
              <a:spcBef>
                <a:spcPct val="25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600" dirty="0"/>
              <a:t>Das </a:t>
            </a:r>
            <a:r>
              <a:rPr lang="de-DE" altLang="de-DE" sz="1600" b="1" dirty="0"/>
              <a:t>IBW-Club Sommer BBQ</a:t>
            </a:r>
            <a:r>
              <a:rPr lang="de-DE" altLang="de-DE" sz="1600" dirty="0"/>
              <a:t> am 29.6. am Zürichsee </a:t>
            </a:r>
            <a:r>
              <a:rPr lang="de-CH" altLang="de-DE" sz="1600" dirty="0"/>
              <a:t>war wie immer ein geselliger und ungezwungener Anlass. 14 Mitglieder genossen das BBQ und die Sicht auf den Zürichsee. Danke Peter!</a:t>
            </a:r>
          </a:p>
          <a:p>
            <a:pPr>
              <a:spcBef>
                <a:spcPct val="25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endParaRPr lang="de-CH" altLang="de-DE" sz="1600" dirty="0"/>
          </a:p>
          <a:p>
            <a:pPr>
              <a:spcBef>
                <a:spcPct val="25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de-CH" altLang="de-DE" sz="1600" dirty="0"/>
              <a:t>Am Herbstanlass am 14.11. waren wir zu Gast bei Farner Consulting. Der CMO und Partner </a:t>
            </a:r>
            <a:r>
              <a:rPr lang="de-CH" altLang="de-DE" sz="1600" b="1" dirty="0"/>
              <a:t>Markus Gut </a:t>
            </a:r>
            <a:r>
              <a:rPr lang="de-CH" altLang="de-DE" sz="1600" dirty="0"/>
              <a:t>gab uns mit seinem Team spannende </a:t>
            </a:r>
            <a:r>
              <a:rPr lang="de-CH" altLang="de-DE" sz="1600" b="1" dirty="0"/>
              <a:t>Einblicke in die politische Kommunikation</a:t>
            </a:r>
            <a:r>
              <a:rPr lang="de-CH" altLang="de-DE" sz="1600" dirty="0"/>
              <a:t>. Der Anlass mit anschliessendem Apéro wurde von 12 Mitgliedern besucht.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4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4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974ADB1-7885-466E-AD90-AAB3588E0D71}" type="slidenum">
              <a:rPr lang="de-DE" altLang="de-DE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de-DE" altLang="de-DE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7506" y="926584"/>
            <a:ext cx="9448800" cy="762000"/>
          </a:xfrm>
        </p:spPr>
        <p:txBody>
          <a:bodyPr>
            <a:normAutofit/>
          </a:bodyPr>
          <a:lstStyle/>
          <a:p>
            <a:pPr marL="376238" indent="-376238"/>
            <a:r>
              <a:rPr lang="de-DE" altLang="de-DE" dirty="0">
                <a:ea typeface="ＭＳ Ｐゴシック" panose="020B0600070205080204" pitchFamily="34" charset="-128"/>
              </a:rPr>
              <a:t>3.	Abnahme des Jahresberichtes 2023 des Vorstandes (2/2)</a:t>
            </a:r>
          </a:p>
        </p:txBody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C9394D7F-9B03-40A3-803D-4109EF7B2B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15" y="1688584"/>
            <a:ext cx="8931958" cy="248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2000" rIns="72000" bIns="72000">
            <a:spAutoFit/>
          </a:bodyPr>
          <a:lstStyle>
            <a:lvl1pPr marL="187325" indent="-187325" defTabSz="857250">
              <a:spcBef>
                <a:spcPct val="4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857250">
              <a:spcBef>
                <a:spcPct val="40000"/>
              </a:spcBef>
              <a:buChar char="n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857250">
              <a:spcBef>
                <a:spcPct val="40000"/>
              </a:spcBef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857250">
              <a:spcBef>
                <a:spcPct val="4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857250">
              <a:spcBef>
                <a:spcPct val="4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85725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85725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85725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85725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ct val="25000"/>
              </a:spcBef>
              <a:buClr>
                <a:schemeClr val="accent1"/>
              </a:buClr>
              <a:defRPr/>
            </a:pPr>
            <a:endParaRPr lang="de-DE" altLang="de-DE" sz="1600" dirty="0">
              <a:solidFill>
                <a:srgbClr val="FF0000"/>
              </a:solidFill>
            </a:endParaRPr>
          </a:p>
          <a:p>
            <a:pPr>
              <a:spcBef>
                <a:spcPct val="25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600" dirty="0"/>
              <a:t>Der </a:t>
            </a:r>
            <a:r>
              <a:rPr lang="de-DE" altLang="de-DE" sz="1600" b="1" dirty="0"/>
              <a:t>Vorstand</a:t>
            </a:r>
            <a:r>
              <a:rPr lang="de-DE" altLang="de-DE" sz="1600" dirty="0"/>
              <a:t> traf sich zu drei Sitzungen, um die Geschäfte des Clubs zu erledigen.</a:t>
            </a:r>
          </a:p>
          <a:p>
            <a:pPr>
              <a:spcBef>
                <a:spcPct val="25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endParaRPr lang="de-DE" altLang="de-DE" sz="1600" dirty="0">
              <a:solidFill>
                <a:srgbClr val="FF0000"/>
              </a:solidFill>
            </a:endParaRPr>
          </a:p>
          <a:p>
            <a:pPr>
              <a:spcBef>
                <a:spcPct val="25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de-DE" altLang="de-DE" sz="1600" dirty="0"/>
              <a:t>Der Club zählte per 31.01.2024 </a:t>
            </a:r>
            <a:r>
              <a:rPr lang="de-CH" altLang="de-DE" sz="1600" b="1" dirty="0"/>
              <a:t>221 Mitglieder </a:t>
            </a:r>
            <a:r>
              <a:rPr lang="de-CH" altLang="de-DE" sz="1600" dirty="0"/>
              <a:t>(davon 95 zahlende (62 Doppelmitglieder/</a:t>
            </a:r>
            <a:br>
              <a:rPr lang="de-CH" altLang="de-DE" sz="1600" dirty="0"/>
            </a:br>
            <a:r>
              <a:rPr lang="de-CH" altLang="de-DE" sz="1600" dirty="0"/>
              <a:t>33 Einzelmitglieder), 1 Ehrenmitglied, 125 Assistierende.</a:t>
            </a:r>
            <a:endParaRPr lang="de-DE" altLang="de-DE" sz="1600" dirty="0"/>
          </a:p>
          <a:p>
            <a:pPr>
              <a:spcBef>
                <a:spcPct val="5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br>
              <a:rPr lang="de-DE" altLang="de-DE" sz="1600" dirty="0"/>
            </a:br>
            <a:r>
              <a:rPr lang="de-DE" altLang="de-DE" sz="1600" dirty="0"/>
              <a:t>Für den Vorstand: Andreas Butz, Präsident			                         im März 2024</a:t>
            </a:r>
          </a:p>
          <a:p>
            <a:pPr>
              <a:spcBef>
                <a:spcPct val="25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endParaRPr lang="de-DE" altLang="de-DE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4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4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FE7FFDA-F21D-44FF-ADC3-2BC6479322C1}" type="slidenum">
              <a:rPr lang="de-DE" altLang="de-DE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de-DE" altLang="de-DE"/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00472" y="1052736"/>
            <a:ext cx="9448800" cy="762000"/>
          </a:xfrm>
        </p:spPr>
        <p:txBody>
          <a:bodyPr>
            <a:normAutofit/>
          </a:bodyPr>
          <a:lstStyle/>
          <a:p>
            <a:pPr marL="376238" indent="-376238"/>
            <a:r>
              <a:rPr lang="de-DE" altLang="de-DE" dirty="0">
                <a:ea typeface="ＭＳ Ｐゴシック" panose="020B0600070205080204" pitchFamily="34" charset="-128"/>
              </a:rPr>
              <a:t>4.	Kenntnisnahme des Revisionsberichtes und Genehmigung der Jahresrechnung 2023</a:t>
            </a:r>
          </a:p>
        </p:txBody>
      </p:sp>
      <p:sp>
        <p:nvSpPr>
          <p:cNvPr id="2" name="Rechteck 1"/>
          <p:cNvSpPr/>
          <p:nvPr/>
        </p:nvSpPr>
        <p:spPr>
          <a:xfrm>
            <a:off x="560512" y="2276872"/>
            <a:ext cx="650894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5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de-CH" altLang="de-DE" dirty="0">
                <a:latin typeface="Arial" panose="020B0604020202020204" pitchFamily="34" charset="0"/>
                <a:cs typeface="Arial" panose="020B0604020202020204" pitchFamily="34" charset="0"/>
              </a:rPr>
              <a:t> Für die Revision: Richard Schindler, Thomas von Dungen</a:t>
            </a:r>
          </a:p>
          <a:p>
            <a:pPr>
              <a:spcBef>
                <a:spcPct val="25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de-CH" altLang="de-DE" dirty="0">
                <a:latin typeface="Arial" panose="020B0604020202020204" pitchFamily="34" charset="0"/>
                <a:cs typeface="Arial" panose="020B0604020202020204" pitchFamily="34" charset="0"/>
              </a:rPr>
              <a:t> Nicoline Scheidegger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4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4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686BD29-945C-44E7-9C90-F4F43B6E8048}" type="slidenum">
              <a:rPr lang="de-DE" altLang="de-DE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de-DE" altLang="de-DE"/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28377" y="764704"/>
            <a:ext cx="9448800" cy="955675"/>
          </a:xfrm>
        </p:spPr>
        <p:txBody>
          <a:bodyPr>
            <a:normAutofit/>
          </a:bodyPr>
          <a:lstStyle/>
          <a:p>
            <a:pPr marL="376238" indent="-376238"/>
            <a:r>
              <a:rPr lang="de-DE" altLang="de-DE" dirty="0">
                <a:ea typeface="ＭＳ Ｐゴシック" panose="020B0600070205080204" pitchFamily="34" charset="-128"/>
              </a:rPr>
              <a:t>4.	Kenntnisnahme des Revisionsberichtes und Genehmigung der Jahresrechnung 2023 - Erfolgsrechnung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0912D0F-73B7-F602-0542-F8644D4F4A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1981" y="1728807"/>
            <a:ext cx="4678981" cy="4999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072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4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4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4BDF179-EE1D-4692-9041-105692FF8698}" type="slidenum">
              <a:rPr lang="de-DE" altLang="de-DE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de-DE" altLang="de-DE"/>
          </a:p>
        </p:txBody>
      </p:sp>
      <p:sp>
        <p:nvSpPr>
          <p:cNvPr id="20483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00472" y="764704"/>
            <a:ext cx="9448800" cy="955675"/>
          </a:xfrm>
        </p:spPr>
        <p:txBody>
          <a:bodyPr>
            <a:normAutofit/>
          </a:bodyPr>
          <a:lstStyle/>
          <a:p>
            <a:pPr marL="376238" indent="-376238"/>
            <a:r>
              <a:rPr lang="de-DE" altLang="de-DE" dirty="0">
                <a:ea typeface="ＭＳ Ｐゴシック" panose="020B0600070205080204" pitchFamily="34" charset="-128"/>
              </a:rPr>
              <a:t>4.	Kenntnisnahme des Revisionsberichtes und Genehmigung der Jahresrechnung 2023 - Bilanz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1B156F7-F7DC-411C-B398-7A962C9670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2760" y="1696399"/>
            <a:ext cx="4884682" cy="510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096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4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4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4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9B370AC-0469-4BD6-AC90-943947462A0E}" type="slidenum">
              <a:rPr lang="de-DE" altLang="de-DE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de-DE" altLang="de-DE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72480" y="836712"/>
            <a:ext cx="9448800" cy="762000"/>
          </a:xfrm>
        </p:spPr>
        <p:txBody>
          <a:bodyPr>
            <a:normAutofit/>
          </a:bodyPr>
          <a:lstStyle/>
          <a:p>
            <a:pPr marL="376238" indent="-376238"/>
            <a:r>
              <a:rPr lang="de-DE" altLang="de-DE" dirty="0">
                <a:ea typeface="ＭＳ Ｐゴシック" panose="020B0600070205080204" pitchFamily="34" charset="-128"/>
              </a:rPr>
              <a:t>5.	Entlastung des Vorstandes und der Rechnungsrevisoren</a:t>
            </a:r>
          </a:p>
        </p:txBody>
      </p:sp>
      <p:sp>
        <p:nvSpPr>
          <p:cNvPr id="5" name="Rechteck 4"/>
          <p:cNvSpPr/>
          <p:nvPr/>
        </p:nvSpPr>
        <p:spPr>
          <a:xfrm>
            <a:off x="632520" y="1772816"/>
            <a:ext cx="6508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5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de-CH" altLang="de-DE" dirty="0">
                <a:latin typeface="Arial" panose="020B0604020202020204" pitchFamily="34" charset="0"/>
                <a:cs typeface="Arial" panose="020B0604020202020204" pitchFamily="34" charset="0"/>
              </a:rPr>
              <a:t> Tagespräsident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hDcgVIFSGS9p3VwaYXuPQ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C58A1"/>
      </a:accent1>
      <a:accent2>
        <a:srgbClr val="FFCC00"/>
      </a:accent2>
      <a:accent3>
        <a:srgbClr val="FFFFFF"/>
      </a:accent3>
      <a:accent4>
        <a:srgbClr val="000000"/>
      </a:accent4>
      <a:accent5>
        <a:srgbClr val="AFB4CD"/>
      </a:accent5>
      <a:accent6>
        <a:srgbClr val="E7B900"/>
      </a:accent6>
      <a:hlink>
        <a:srgbClr val="FF0000"/>
      </a:hlink>
      <a:folHlink>
        <a:srgbClr val="BCBCB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C58A1"/>
      </a:accent1>
      <a:accent2>
        <a:srgbClr val="FFCC00"/>
      </a:accent2>
      <a:accent3>
        <a:srgbClr val="FFFFFF"/>
      </a:accent3>
      <a:accent4>
        <a:srgbClr val="000000"/>
      </a:accent4>
      <a:accent5>
        <a:srgbClr val="AFB4CD"/>
      </a:accent5>
      <a:accent6>
        <a:srgbClr val="E7B900"/>
      </a:accent6>
      <a:hlink>
        <a:srgbClr val="FF0000"/>
      </a:hlink>
      <a:folHlink>
        <a:srgbClr val="BCBCB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1</Pages>
  <Words>678</Words>
  <Application>Microsoft Office PowerPoint</Application>
  <PresentationFormat>A4-Papier (210 x 297 mm)</PresentationFormat>
  <Paragraphs>127</Paragraphs>
  <Slides>14</Slides>
  <Notes>14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0" baseType="lpstr">
      <vt:lpstr>MS PGothic</vt:lpstr>
      <vt:lpstr>Arial</vt:lpstr>
      <vt:lpstr>Calibri</vt:lpstr>
      <vt:lpstr>Wingdings</vt:lpstr>
      <vt:lpstr>Office</vt:lpstr>
      <vt:lpstr>think-cell Folie</vt:lpstr>
      <vt:lpstr>34. Mitgliederversammlung des IBW-Clubs vom 7. März 2024</vt:lpstr>
      <vt:lpstr>1.  Begrüssung und Wahl der Stimmenzähler</vt:lpstr>
      <vt:lpstr>2.  Abnahme des Protokolls der 33. Vereinsversammlung vom 2. März 2023</vt:lpstr>
      <vt:lpstr>3. Abnahme des Jahresberichtes 2023 des Vorstandes (1/2)</vt:lpstr>
      <vt:lpstr>3. Abnahme des Jahresberichtes 2023 des Vorstandes (2/2)</vt:lpstr>
      <vt:lpstr>4. Kenntnisnahme des Revisionsberichtes und Genehmigung der Jahresrechnung 2023</vt:lpstr>
      <vt:lpstr>4. Kenntnisnahme des Revisionsberichtes und Genehmigung der Jahresrechnung 2023 - Erfolgsrechnung</vt:lpstr>
      <vt:lpstr>4. Kenntnisnahme des Revisionsberichtes und Genehmigung der Jahresrechnung 2023 - Bilanz</vt:lpstr>
      <vt:lpstr>5. Entlastung des Vorstandes und der Rechnungsrevisoren</vt:lpstr>
      <vt:lpstr>6. Wahlen: IBW-Club Vorstand 2024</vt:lpstr>
      <vt:lpstr>6.  Wahlen: Revisoren</vt:lpstr>
      <vt:lpstr>7. Jahresprogramm 2024</vt:lpstr>
      <vt:lpstr>8. Festlegung der Jahresbeiträge und Genehmigung des Budgets 2024</vt:lpstr>
      <vt:lpstr>9. Verschiedenes</vt:lpstr>
    </vt:vector>
  </TitlesOfParts>
  <Company>Horváth &amp; Partner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subject>Powerpoint Präsentation</dc:subject>
  <dc:creator>Ricken Boris (PPCmetrics AG)</dc:creator>
  <cp:lastModifiedBy>Nicole Ehrsam</cp:lastModifiedBy>
  <cp:revision>323</cp:revision>
  <cp:lastPrinted>2014-02-28T16:51:33Z</cp:lastPrinted>
  <dcterms:created xsi:type="dcterms:W3CDTF">2005-01-26T14:59:04Z</dcterms:created>
  <dcterms:modified xsi:type="dcterms:W3CDTF">2024-03-14T09:58:30Z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0d9bad3-6dac-4e9a-89a3-89f3b8d247b2_Enabled">
    <vt:lpwstr>true</vt:lpwstr>
  </property>
  <property fmtid="{D5CDD505-2E9C-101B-9397-08002B2CF9AE}" pid="3" name="MSIP_Label_10d9bad3-6dac-4e9a-89a3-89f3b8d247b2_SetDate">
    <vt:lpwstr>2022-01-10T10:34:36Z</vt:lpwstr>
  </property>
  <property fmtid="{D5CDD505-2E9C-101B-9397-08002B2CF9AE}" pid="4" name="MSIP_Label_10d9bad3-6dac-4e9a-89a3-89f3b8d247b2_Method">
    <vt:lpwstr>Standard</vt:lpwstr>
  </property>
  <property fmtid="{D5CDD505-2E9C-101B-9397-08002B2CF9AE}" pid="5" name="MSIP_Label_10d9bad3-6dac-4e9a-89a3-89f3b8d247b2_Name">
    <vt:lpwstr>10d9bad3-6dac-4e9a-89a3-89f3b8d247b2</vt:lpwstr>
  </property>
  <property fmtid="{D5CDD505-2E9C-101B-9397-08002B2CF9AE}" pid="6" name="MSIP_Label_10d9bad3-6dac-4e9a-89a3-89f3b8d247b2_SiteId">
    <vt:lpwstr>5d1a9f9d-201f-4a10-b983-451cf65cbc1e</vt:lpwstr>
  </property>
  <property fmtid="{D5CDD505-2E9C-101B-9397-08002B2CF9AE}" pid="7" name="MSIP_Label_10d9bad3-6dac-4e9a-89a3-89f3b8d247b2_ActionId">
    <vt:lpwstr>1750eb46-776b-4adb-8239-d515755ca8c0</vt:lpwstr>
  </property>
  <property fmtid="{D5CDD505-2E9C-101B-9397-08002B2CF9AE}" pid="8" name="MSIP_Label_10d9bad3-6dac-4e9a-89a3-89f3b8d247b2_ContentBits">
    <vt:lpwstr>0</vt:lpwstr>
  </property>
</Properties>
</file>